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DM Sans Light"/>
      <p:regular r:id="rId62"/>
      <p:bold r:id="rId63"/>
      <p:italic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  <p:embeddedFont>
      <p:font typeface="Helvetica Neue Light"/>
      <p:regular r:id="rId70"/>
      <p:bold r:id="rId71"/>
      <p:italic r:id="rId72"/>
      <p:boldItalic r:id="rId73"/>
    </p:embeddedFont>
    <p:embeddedFont>
      <p:font typeface="DM Sans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Light-boldItalic.fntdata"/><Relationship Id="rId72" Type="http://schemas.openxmlformats.org/officeDocument/2006/relationships/font" Target="fonts/HelveticaNeueLight-italic.fntdata"/><Relationship Id="rId31" Type="http://schemas.openxmlformats.org/officeDocument/2006/relationships/slide" Target="slides/slide25.xml"/><Relationship Id="rId75" Type="http://schemas.openxmlformats.org/officeDocument/2006/relationships/font" Target="fonts/DMSans-bold.fntdata"/><Relationship Id="rId30" Type="http://schemas.openxmlformats.org/officeDocument/2006/relationships/slide" Target="slides/slide24.xml"/><Relationship Id="rId74" Type="http://schemas.openxmlformats.org/officeDocument/2006/relationships/font" Target="fonts/DMSans-regular.fntdata"/><Relationship Id="rId33" Type="http://schemas.openxmlformats.org/officeDocument/2006/relationships/slide" Target="slides/slide27.xml"/><Relationship Id="rId77" Type="http://schemas.openxmlformats.org/officeDocument/2006/relationships/font" Target="fonts/DMSans-boldItalic.fntdata"/><Relationship Id="rId32" Type="http://schemas.openxmlformats.org/officeDocument/2006/relationships/slide" Target="slides/slide26.xml"/><Relationship Id="rId76" Type="http://schemas.openxmlformats.org/officeDocument/2006/relationships/font" Target="fonts/DMSans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bold.fntdata"/><Relationship Id="rId70" Type="http://schemas.openxmlformats.org/officeDocument/2006/relationships/font" Target="fonts/HelveticaNeue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DMSansLight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DMSansLight-italic.fntdata"/><Relationship Id="rId63" Type="http://schemas.openxmlformats.org/officeDocument/2006/relationships/font" Target="fonts/DMSansLight-bold.fntdata"/><Relationship Id="rId22" Type="http://schemas.openxmlformats.org/officeDocument/2006/relationships/slide" Target="slides/slide16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65" Type="http://schemas.openxmlformats.org/officeDocument/2006/relationships/font" Target="fonts/DMSansLight-bold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ALTER TABLE pay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MODIFY date_pay DEFAULT CURRENT_DATE();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-419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-419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02135ed1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202135ed1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Quienes conocen de programación, pueden encontrar una analogía entre la subconsulta de selección SQL y la creación de funciones de retorno.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CREATE TABLE NEW_CLASS (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id_level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id_class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description varchar(200)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CONSTRAINT PK_CLASS PRIMARY KEY (id_class,id_level)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);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CREATE TABLE NEW_LEVEL_GAME (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id_level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Quienes conocen de programación, pueden encontrar una analogía entre la subconsulta de selección SQL y la creación de funciones de retorno.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CREATE TABLE NEW_CLASS (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id_level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id_class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description varchar(200)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CONSTRAINT PK_CLASS PRIMARY KEY (id_class,id_level)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);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CREATE TABLE NEW_LEVEL_GAME (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id_level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description varchar(200)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CONSTRAINT PK_LEVEL_GAME PRIMARY KEY (id_level)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);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INSERT INTO new_class (id_level, id_class, description) VALUES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Quienes conocen de programación, pueden encontrar una analogía entre la subconsulta de selección SQL y la creación de funciones de retorno.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CREATE TABLE NEW_CLASS (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id_level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id_class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description varchar(200)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CONSTRAINT PK_CLASS PRIMARY KEY (id_class,id_level)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);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CREATE TABLE NEW_LEVEL_GAME (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id_level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description varchar(200)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CONSTRAINT PK_LEVEL_GAME PRIMARY KEY (id_level)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Quienes conocen de programación, pueden encontrar una analogía entre la subconsulta de selección SQL y la creación de funciones de retorno.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CREATE TABLE NEW_CLASS (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id_level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id_class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description varchar(200)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CONSTRAINT PK_CLASS PRIMARY KEY (id_class,id_level)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);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CREATE TABLE NEW_LEVEL_GAME (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id_level int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description varchar(200) NOT NULL,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highlight>
                  <a:schemeClr val="lt1"/>
                </a:highlight>
              </a:rPr>
              <a:t>    CONSTRAINT PK_LEVEL_GAME PRIMARY KEY (id_level)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Nota: Establecer como no modo seguro la compilación del workbench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SET SQL_SAFE_UPDATES=0;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-419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-419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202135ed1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202135ed1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202135ed1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202135ed1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3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 1">
  <p:cSld name="SECTION_HEADER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2" name="Google Shape;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" name="Google Shape;88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9" name="Google Shape;89;p29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1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9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0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jpg"/><Relationship Id="rId4" Type="http://schemas.openxmlformats.org/officeDocument/2006/relationships/image" Target="../media/image38.png"/><Relationship Id="rId5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61.png"/><Relationship Id="rId5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56.png"/><Relationship Id="rId5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58.png"/><Relationship Id="rId5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jpg"/><Relationship Id="rId4" Type="http://schemas.openxmlformats.org/officeDocument/2006/relationships/image" Target="../media/image38.png"/><Relationship Id="rId5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Relationship Id="rId4" Type="http://schemas.openxmlformats.org/officeDocument/2006/relationships/hyperlink" Target="https://www.youtube.com/watch?v=T524sDaBJ4o" TargetMode="External"/><Relationship Id="rId5" Type="http://schemas.openxmlformats.org/officeDocument/2006/relationships/hyperlink" Target="https://www.anerbarrena.com/mysql-insert-5169/" TargetMode="External"/><Relationship Id="rId6" Type="http://schemas.openxmlformats.org/officeDocument/2006/relationships/hyperlink" Target="https://www.anerbarrena.com/mysql-update-5183/" TargetMode="External"/><Relationship Id="rId7" Type="http://schemas.openxmlformats.org/officeDocument/2006/relationships/hyperlink" Target="https://www.anerbarrena.com/mysql-delete-5148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1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Sublenguaje DML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" name="Google Shape;121;p41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</a:t>
            </a:r>
            <a:r>
              <a:rPr b="1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06.</a:t>
            </a:r>
            <a:r>
              <a:rPr b="0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SQL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50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Inserción de datos parciales. 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3" name="Google Shape;213;p5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14" name="Google Shape;214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" name="Google Shape;215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1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221" name="Google Shape;221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2" name="Google Shape;222;p5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51"/>
          <p:cNvSpPr txBox="1"/>
          <p:nvPr/>
        </p:nvSpPr>
        <p:spPr>
          <a:xfrm>
            <a:off x="285750" y="733200"/>
            <a:ext cx="88584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INSERT INTO</a:t>
            </a:r>
            <a:r>
              <a:rPr b="0" i="0" lang="es-419" sz="1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pay</a:t>
            </a:r>
            <a:r>
              <a:rPr b="0" i="0" lang="es-419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s-419" sz="13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id_pay, currency, date_pay, pay_type, id_system_user, id_game</a:t>
            </a:r>
            <a:r>
              <a:rPr b="0" i="0" lang="es-419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b="0" i="0" sz="14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VALUES (</a:t>
            </a:r>
            <a:r>
              <a:rPr b="0" i="0" lang="es-419" sz="13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NULL, 'U$S', '2021-07-22', '', 127, 91</a:t>
            </a:r>
            <a:r>
              <a:rPr b="0" i="0" lang="es-419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s-419" sz="1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700" u="none" cap="none" strike="noStrike">
              <a:solidFill>
                <a:srgbClr val="5B9BD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4" name="Google Shape;22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8038" y="1583950"/>
            <a:ext cx="6867924" cy="30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1"/>
          <p:cNvSpPr/>
          <p:nvPr/>
        </p:nvSpPr>
        <p:spPr>
          <a:xfrm>
            <a:off x="3331625" y="4226931"/>
            <a:ext cx="3477000" cy="1416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Insertar múltiples datos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3"/>
          <p:cNvSpPr txBox="1"/>
          <p:nvPr/>
        </p:nvSpPr>
        <p:spPr>
          <a:xfrm>
            <a:off x="549525" y="2497700"/>
            <a:ext cx="3885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Finalmente, podemos aprovechar la sentencia INSERT para agregar múltiples registros en una misma ejecución. Cada nuevo registro debe encerrarse entre (...) y separarse con una coma.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53"/>
          <p:cNvSpPr txBox="1"/>
          <p:nvPr/>
        </p:nvSpPr>
        <p:spPr>
          <a:xfrm>
            <a:off x="457725" y="1071050"/>
            <a:ext cx="532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Insertar múltiples datos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53"/>
          <p:cNvSpPr txBox="1"/>
          <p:nvPr/>
        </p:nvSpPr>
        <p:spPr>
          <a:xfrm>
            <a:off x="4576800" y="2494725"/>
            <a:ext cx="43386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INSERT INTO</a:t>
            </a:r>
            <a:r>
              <a:rPr b="0" i="0" lang="es-419" sz="10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pay</a:t>
            </a:r>
            <a:r>
              <a:rPr b="0" i="0" lang="es-419" sz="1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VALUES </a:t>
            </a:r>
            <a:endParaRPr b="0" i="0" sz="10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419" sz="1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NULL, 250, 'U$S', '2021-07-22', 'Paypal', 850, 77</a:t>
            </a:r>
            <a:r>
              <a:rPr b="0" i="0" lang="es-419" sz="1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0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419" sz="1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NULL, 3700, 'Pesos Arg', '2021-07-22', 'Visa', 38, 31</a:t>
            </a:r>
            <a:r>
              <a:rPr b="0" i="0" lang="es-419" sz="1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0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419" sz="1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NULL, 180, 'Libras', '2021-07-22', 'Transfer', 175, 16</a:t>
            </a:r>
            <a:r>
              <a:rPr b="0" i="0" lang="es-419" sz="1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4"/>
          <p:cNvSpPr txBox="1"/>
          <p:nvPr/>
        </p:nvSpPr>
        <p:spPr>
          <a:xfrm>
            <a:off x="549525" y="1659500"/>
            <a:ext cx="4022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igual forma procederemos en el caso de tener que agregar múltiples registros sin especificar todos los campos de la tabla.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" name="Google Shape;245;p54"/>
          <p:cNvSpPr/>
          <p:nvPr/>
        </p:nvSpPr>
        <p:spPr>
          <a:xfrm>
            <a:off x="588525" y="915150"/>
            <a:ext cx="22884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4"/>
          <p:cNvSpPr txBox="1"/>
          <p:nvPr/>
        </p:nvSpPr>
        <p:spPr>
          <a:xfrm>
            <a:off x="588525" y="484650"/>
            <a:ext cx="276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INSERTAR MÚLTIPLES DATOS 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7" name="Google Shape;24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6200" y="2719925"/>
            <a:ext cx="5922400" cy="15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55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53" name="Google Shape;253;p55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4" name="Google Shape;254;p55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5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¿Es más efectivo insertar múltiples registros en una tabla usando un INSERT por cada uno, o conviene usar una única sentencia INSERT para todos los registros?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" name="Google Shape;257;p55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la encuesta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UPDATE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7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57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b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Actualización de datos masiva. 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9" name="Google Shape;269;p57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70" name="Google Shape;270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1" name="Google Shape;271;p5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58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277" name="Google Shape;277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" name="Google Shape;278;p5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58"/>
          <p:cNvSpPr txBox="1"/>
          <p:nvPr/>
        </p:nvSpPr>
        <p:spPr>
          <a:xfrm>
            <a:off x="6167725" y="2115175"/>
            <a:ext cx="31167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7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b="0" i="0" lang="es-419" sz="17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pay</a:t>
            </a:r>
            <a:br>
              <a:rPr b="0" i="0" lang="es-419" sz="17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419" sz="17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s-419" sz="17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currency = ‘U$S’</a:t>
            </a:r>
            <a:br>
              <a:rPr b="0" i="0" lang="es-419" sz="17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419" sz="17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-419" sz="17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id_pay = 4;</a:t>
            </a:r>
            <a:endParaRPr b="0" i="0" sz="1500" u="none" cap="none" strike="noStrike">
              <a:solidFill>
                <a:srgbClr val="5B9BD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0" name="Google Shape;28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2019260"/>
            <a:ext cx="5462925" cy="146646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8"/>
          <p:cNvSpPr/>
          <p:nvPr/>
        </p:nvSpPr>
        <p:spPr>
          <a:xfrm>
            <a:off x="994675" y="2837700"/>
            <a:ext cx="5009100" cy="2283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59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87" name="Google Shape;287;p59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59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5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" name="Google Shape;290;p59"/>
          <p:cNvSpPr txBox="1"/>
          <p:nvPr/>
        </p:nvSpPr>
        <p:spPr>
          <a:xfrm>
            <a:off x="473350" y="1626100"/>
            <a:ext cx="7169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Si deseamos actualizar los niveles de las clases de juegos, pasar a nivel 8 todas las clases que están entre la 1 y la 20 inclusive </a:t>
            </a:r>
            <a:endParaRPr b="0" i="0" sz="20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y cuyos niveles actuales están por debajo del 13</a:t>
            </a:r>
            <a:endParaRPr b="0" i="0" sz="20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¿Cuántos registros se actualizarían y Cuál sería la cláusula UPDATE?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p59"/>
          <p:cNvSpPr txBox="1"/>
          <p:nvPr/>
        </p:nvSpPr>
        <p:spPr>
          <a:xfrm>
            <a:off x="473350" y="3596000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en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2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7" name="Google Shape;1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2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 implementar las sentencias del sublenguaje DDL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9" name="Google Shape;12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2"/>
          <p:cNvSpPr txBox="1"/>
          <p:nvPr/>
        </p:nvSpPr>
        <p:spPr>
          <a:xfrm>
            <a:off x="2690561" y="2054738"/>
            <a:ext cx="4281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qué situación usar cada sentencia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1" name="Google Shape;131;p42"/>
          <p:cNvCxnSpPr>
            <a:stCxn id="127" idx="2"/>
            <a:endCxn id="132" idx="0"/>
          </p:cNvCxnSpPr>
          <p:nvPr/>
        </p:nvCxnSpPr>
        <p:spPr>
          <a:xfrm flipH="1" rot="-5400000">
            <a:off x="1764526" y="2248688"/>
            <a:ext cx="10134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288" y="27556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2"/>
          <p:cNvSpPr txBox="1"/>
          <p:nvPr/>
        </p:nvSpPr>
        <p:spPr>
          <a:xfrm>
            <a:off x="2690411" y="266196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subconsultas para complementar a las sentencias DML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0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DELETE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" name="Google Shape;302;p61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Observemos en el siguiente ejemplo como eliminar registros de una tabla. 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3" name="Google Shape;303;p61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04" name="Google Shape;304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5" name="Google Shape;305;p6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2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Eliminar registros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3"/>
          <p:cNvSpPr txBox="1"/>
          <p:nvPr/>
        </p:nvSpPr>
        <p:spPr>
          <a:xfrm>
            <a:off x="457725" y="918650"/>
            <a:ext cx="532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Sintaxis de DELETE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6" name="Google Shape;316;p63"/>
          <p:cNvSpPr txBox="1"/>
          <p:nvPr/>
        </p:nvSpPr>
        <p:spPr>
          <a:xfrm>
            <a:off x="457725" y="2364025"/>
            <a:ext cx="473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 sintaxis se elabora mediante la cláusula DELETE FROM seguido del nombre de la tabla. Además debemos agregar la cláusula WHERE, para indicarle cuál o cuáles registros se deben eliminar.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63"/>
          <p:cNvSpPr txBox="1"/>
          <p:nvPr/>
        </p:nvSpPr>
        <p:spPr>
          <a:xfrm>
            <a:off x="524300" y="3733925"/>
            <a:ext cx="626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50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DELETE FROM</a:t>
            </a:r>
            <a:r>
              <a:rPr b="0" i="0" lang="es-419" sz="15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nombre_de_la_tabla</a:t>
            </a:r>
            <a:r>
              <a:rPr b="0" i="0" lang="es-419" sz="15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50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-419" sz="15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(campo = ‘dato’);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4"/>
          <p:cNvSpPr txBox="1"/>
          <p:nvPr/>
        </p:nvSpPr>
        <p:spPr>
          <a:xfrm>
            <a:off x="473350" y="13975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Seamos cuidadosos al utilizar DELETE. Siempre comencemos escribiendo WHERE, junto a la o las condiciones que deben cumplir los registros a eliminar.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error involuntario, como el olvidar el condicional, </a:t>
            </a:r>
            <a:r>
              <a:rPr b="1" i="0" lang="es-419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hará que perdamos toda la información de la tabla.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64"/>
          <p:cNvSpPr txBox="1"/>
          <p:nvPr/>
        </p:nvSpPr>
        <p:spPr>
          <a:xfrm>
            <a:off x="473350" y="6195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¡ATENCIÓN CON ESTA CLÁUSULA!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5"/>
          <p:cNvSpPr txBox="1"/>
          <p:nvPr/>
        </p:nvSpPr>
        <p:spPr>
          <a:xfrm>
            <a:off x="457725" y="918650"/>
            <a:ext cx="532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Eliminar el producto con DELETE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" name="Google Shape;329;p65"/>
          <p:cNvSpPr txBox="1"/>
          <p:nvPr/>
        </p:nvSpPr>
        <p:spPr>
          <a:xfrm>
            <a:off x="457725" y="2364025"/>
            <a:ext cx="473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deseamos eliminar la clase cuyo id_level y id_class sean (1, 999) debemos elaborar la siguiente sentencia DELETE.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éste caso el borrado cumple con más de una condición.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" name="Google Shape;330;p65"/>
          <p:cNvSpPr txBox="1"/>
          <p:nvPr/>
        </p:nvSpPr>
        <p:spPr>
          <a:xfrm>
            <a:off x="528375" y="3663925"/>
            <a:ext cx="4730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DELETE FROM</a:t>
            </a:r>
            <a:r>
              <a:rPr b="0" i="0" lang="es-419" sz="17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7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endParaRPr b="0" i="0" sz="17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-419" sz="17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7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id_level = 1 and id_class = 999;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6"/>
          <p:cNvSpPr txBox="1"/>
          <p:nvPr/>
        </p:nvSpPr>
        <p:spPr>
          <a:xfrm>
            <a:off x="1461300" y="177732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Posibles errores al intentar eliminar registros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7"/>
          <p:cNvSpPr txBox="1"/>
          <p:nvPr/>
        </p:nvSpPr>
        <p:spPr>
          <a:xfrm>
            <a:off x="549525" y="1507100"/>
            <a:ext cx="40224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intentamos eliminar registros de una tabla cuya PRIMARY KEY es FOREIGN KEY en otra u otras tablas, SQL no realizará la operación y nos advertirá dicho impedimento a través de la consola.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ejemplo delete from level_game where id_level = 5;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67"/>
          <p:cNvSpPr/>
          <p:nvPr/>
        </p:nvSpPr>
        <p:spPr>
          <a:xfrm>
            <a:off x="588525" y="1143750"/>
            <a:ext cx="29859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7"/>
          <p:cNvSpPr txBox="1"/>
          <p:nvPr/>
        </p:nvSpPr>
        <p:spPr>
          <a:xfrm>
            <a:off x="588525" y="941850"/>
            <a:ext cx="316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DELETE: Posibles errores</a:t>
            </a:r>
            <a:endParaRPr b="0" i="0" sz="1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67"/>
          <p:cNvSpPr txBox="1"/>
          <p:nvPr/>
        </p:nvSpPr>
        <p:spPr>
          <a:xfrm>
            <a:off x="5006250" y="1513600"/>
            <a:ext cx="3678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400" u="none" cap="none" strike="noStrike">
                <a:solidFill>
                  <a:srgbClr val="83AEFB"/>
                </a:solidFill>
                <a:latin typeface="Arial"/>
                <a:ea typeface="Arial"/>
                <a:cs typeface="Arial"/>
                <a:sym typeface="Arial"/>
              </a:rPr>
              <a:t>Error Code: 1451. Cannot delete or update a parent row: a foreign key constraint fails (`gamers`.`level_game`, CONSTRAINT `fk_class_level` FOREIGN KEY (`id_level`)  REFERENCES `le` (`id`))</a:t>
            </a:r>
            <a:endParaRPr b="0" i="0" sz="1400" u="none" cap="none" strike="noStrike">
              <a:solidFill>
                <a:srgbClr val="83AE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CEF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5" name="Google Shape;34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3327" y="1562856"/>
            <a:ext cx="330675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8"/>
          <p:cNvSpPr txBox="1"/>
          <p:nvPr/>
        </p:nvSpPr>
        <p:spPr>
          <a:xfrm>
            <a:off x="549525" y="1507100"/>
            <a:ext cx="4022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Ante esta situación, debemos eliminar primero el registro asociado mediante la FOREIGN KEY en la otra tabla, para luego proceder con la eliminación de este registro.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68"/>
          <p:cNvSpPr/>
          <p:nvPr/>
        </p:nvSpPr>
        <p:spPr>
          <a:xfrm>
            <a:off x="588525" y="1143750"/>
            <a:ext cx="29859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8"/>
          <p:cNvSpPr txBox="1"/>
          <p:nvPr/>
        </p:nvSpPr>
        <p:spPr>
          <a:xfrm>
            <a:off x="588525" y="941850"/>
            <a:ext cx="316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DELETE: Posibles errores</a:t>
            </a:r>
            <a:endParaRPr b="0" i="0" sz="1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4" name="Google Shape;35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300" y="2751750"/>
            <a:ext cx="8390151" cy="12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9"/>
          <p:cNvSpPr txBox="1"/>
          <p:nvPr/>
        </p:nvSpPr>
        <p:spPr>
          <a:xfrm>
            <a:off x="1461300" y="17773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Eliminación total de registros de una tabla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3"/>
          <p:cNvSpPr/>
          <p:nvPr/>
        </p:nvSpPr>
        <p:spPr>
          <a:xfrm>
            <a:off x="295984" y="2692053"/>
            <a:ext cx="1452900" cy="6024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SUBLENGUAJE DML 1</a:t>
            </a:r>
            <a:endParaRPr b="0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43"/>
          <p:cNvSpPr/>
          <p:nvPr/>
        </p:nvSpPr>
        <p:spPr>
          <a:xfrm>
            <a:off x="3271363" y="1705575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CONCEPTOS GENERALES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1" name="Google Shape;141;p43"/>
          <p:cNvCxnSpPr>
            <a:stCxn id="139" idx="3"/>
            <a:endCxn id="140" idx="1"/>
          </p:cNvCxnSpPr>
          <p:nvPr/>
        </p:nvCxnSpPr>
        <p:spPr>
          <a:xfrm flipH="1" rot="10800000">
            <a:off x="1748884" y="2006853"/>
            <a:ext cx="1522500" cy="9864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2" name="Google Shape;142;p43"/>
          <p:cNvSpPr/>
          <p:nvPr/>
        </p:nvSpPr>
        <p:spPr>
          <a:xfrm>
            <a:off x="5560600" y="2785077"/>
            <a:ext cx="16578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INSERT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" name="Google Shape;143;p43"/>
          <p:cNvSpPr/>
          <p:nvPr/>
        </p:nvSpPr>
        <p:spPr>
          <a:xfrm>
            <a:off x="5560588" y="916811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RECONOCER E IMPLEMENTAR DML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43"/>
          <p:cNvSpPr/>
          <p:nvPr/>
        </p:nvSpPr>
        <p:spPr>
          <a:xfrm>
            <a:off x="5560588" y="1705573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IDENTIFICAR SITUACIONES DE USO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43"/>
          <p:cNvSpPr/>
          <p:nvPr/>
        </p:nvSpPr>
        <p:spPr>
          <a:xfrm>
            <a:off x="5560600" y="3190697"/>
            <a:ext cx="16578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UPDATE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6" name="Google Shape;146;p43"/>
          <p:cNvCxnSpPr>
            <a:stCxn id="140" idx="0"/>
            <a:endCxn id="143" idx="1"/>
          </p:cNvCxnSpPr>
          <p:nvPr/>
        </p:nvCxnSpPr>
        <p:spPr>
          <a:xfrm rot="-5400000">
            <a:off x="4586713" y="731625"/>
            <a:ext cx="487500" cy="14604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47" name="Google Shape;147;p43"/>
          <p:cNvCxnSpPr>
            <a:stCxn id="140" idx="3"/>
            <a:endCxn id="144" idx="1"/>
          </p:cNvCxnSpPr>
          <p:nvPr/>
        </p:nvCxnSpPr>
        <p:spPr>
          <a:xfrm>
            <a:off x="4929163" y="2006775"/>
            <a:ext cx="6315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8" name="Google Shape;148;p43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3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0" name="Google Shape;150;p43" title="ícono de mapa de contenidos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3"/>
          <p:cNvSpPr/>
          <p:nvPr/>
        </p:nvSpPr>
        <p:spPr>
          <a:xfrm>
            <a:off x="3271363" y="3305775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SENTENCIAS Y USO DEL SUBLENGUAJE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2" name="Google Shape;152;p43"/>
          <p:cNvCxnSpPr/>
          <p:nvPr/>
        </p:nvCxnSpPr>
        <p:spPr>
          <a:xfrm>
            <a:off x="1748884" y="2993253"/>
            <a:ext cx="1487700" cy="581100"/>
          </a:xfrm>
          <a:prstGeom prst="bentConnector3">
            <a:avLst>
              <a:gd fmla="val 5165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3" name="Google Shape;153;p43"/>
          <p:cNvSpPr/>
          <p:nvPr/>
        </p:nvSpPr>
        <p:spPr>
          <a:xfrm>
            <a:off x="5560600" y="3647897"/>
            <a:ext cx="16578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DELETE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4" name="Google Shape;154;p43"/>
          <p:cNvCxnSpPr/>
          <p:nvPr/>
        </p:nvCxnSpPr>
        <p:spPr>
          <a:xfrm>
            <a:off x="5246500" y="2785077"/>
            <a:ext cx="0" cy="1193400"/>
          </a:xfrm>
          <a:prstGeom prst="straightConnector1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0"/>
          <p:cNvSpPr txBox="1"/>
          <p:nvPr/>
        </p:nvSpPr>
        <p:spPr>
          <a:xfrm>
            <a:off x="457725" y="918650"/>
            <a:ext cx="532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TRUNCATE TABLE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70"/>
          <p:cNvSpPr txBox="1"/>
          <p:nvPr/>
        </p:nvSpPr>
        <p:spPr>
          <a:xfrm>
            <a:off x="457725" y="1983025"/>
            <a:ext cx="473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Recordemos que para eliminar todos los registros de una tabla podemos utilizar TRUNCATE en lugar de DELETE sin where. Internamente, TRUNCATE borra todos los registros mientras que DELETE, recorre uno a uno y los va eliminando.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70"/>
          <p:cNvSpPr txBox="1"/>
          <p:nvPr/>
        </p:nvSpPr>
        <p:spPr>
          <a:xfrm>
            <a:off x="448100" y="3357850"/>
            <a:ext cx="515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70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TRUNCATE</a:t>
            </a:r>
            <a:r>
              <a:rPr b="0" i="0" lang="es-419" sz="17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nombre_de_la_tabla;</a:t>
            </a:r>
            <a:endParaRPr b="0" i="0" sz="17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71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72" name="Google Shape;372;p7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" name="Google Shape;373;p7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71"/>
          <p:cNvSpPr txBox="1"/>
          <p:nvPr/>
        </p:nvSpPr>
        <p:spPr>
          <a:xfrm>
            <a:off x="1209200" y="2132425"/>
            <a:ext cx="656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Inserción y actualización de tablas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71"/>
          <p:cNvSpPr txBox="1"/>
          <p:nvPr/>
        </p:nvSpPr>
        <p:spPr>
          <a:xfrm>
            <a:off x="987300" y="4001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71"/>
          <p:cNvSpPr txBox="1"/>
          <p:nvPr/>
        </p:nvSpPr>
        <p:spPr>
          <a:xfrm>
            <a:off x="987300" y="3328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Realizaremos operaciones de inserción y actualización de registros.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2"/>
          <p:cNvPicPr preferRelativeResize="0"/>
          <p:nvPr/>
        </p:nvPicPr>
        <p:blipFill rotWithShape="1">
          <a:blip r:embed="rId3">
            <a:alphaModFix/>
          </a:blip>
          <a:srcRect b="30255" l="12870" r="13540" t="0"/>
          <a:stretch/>
        </p:blipFill>
        <p:spPr>
          <a:xfrm>
            <a:off x="5488650" y="-27225"/>
            <a:ext cx="3655351" cy="51979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72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83" name="Google Shape;383;p7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" name="Google Shape;384;p72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72"/>
          <p:cNvSpPr txBox="1"/>
          <p:nvPr/>
        </p:nvSpPr>
        <p:spPr>
          <a:xfrm>
            <a:off x="501450" y="1081750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Inserción y actualización de tablas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6" name="Google Shape;38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2"/>
          <p:cNvSpPr txBox="1"/>
          <p:nvPr/>
        </p:nvSpPr>
        <p:spPr>
          <a:xfrm>
            <a:off x="457350" y="3111213"/>
            <a:ext cx="4987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Basado en las tablas creadas con el Diagrama E-R de la clas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 anterior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insertar al menos 2 registros en cada tabla.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Luego de realizado, elige una tabla y modifica al menos el dato de 1 registro insertado.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72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/>
        </p:nvSpPr>
        <p:spPr>
          <a:xfrm>
            <a:off x="1461288" y="1472800"/>
            <a:ext cx="622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 Insert, Update, Delete, Complementadas 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 Subconsultas</a:t>
            </a:r>
            <a:r>
              <a:rPr b="1" i="0" lang="es-419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9" name="Google Shape;399;p74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b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Llevemos el anterior ejemplo a un script de Mysql Workbench.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00" name="Google Shape;400;p7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01" name="Google Shape;401;p7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2" name="Google Shape;402;p7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INSERT + SUBCONSULTA: 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75"/>
          <p:cNvSpPr/>
          <p:nvPr/>
        </p:nvSpPr>
        <p:spPr>
          <a:xfrm>
            <a:off x="1731113" y="30272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75"/>
          <p:cNvSpPr/>
          <p:nvPr/>
        </p:nvSpPr>
        <p:spPr>
          <a:xfrm>
            <a:off x="4278440" y="3027254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75"/>
          <p:cNvSpPr/>
          <p:nvPr/>
        </p:nvSpPr>
        <p:spPr>
          <a:xfrm>
            <a:off x="6825776" y="30272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" name="Google Shape;411;p75"/>
          <p:cNvCxnSpPr>
            <a:stCxn id="408" idx="6"/>
            <a:endCxn id="409" idx="2"/>
          </p:cNvCxnSpPr>
          <p:nvPr/>
        </p:nvCxnSpPr>
        <p:spPr>
          <a:xfrm>
            <a:off x="2318213" y="3320829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75"/>
          <p:cNvCxnSpPr>
            <a:stCxn id="409" idx="6"/>
            <a:endCxn id="410" idx="2"/>
          </p:cNvCxnSpPr>
          <p:nvPr/>
        </p:nvCxnSpPr>
        <p:spPr>
          <a:xfrm>
            <a:off x="4865540" y="3320804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" name="Google Shape;413;p75"/>
          <p:cNvSpPr txBox="1"/>
          <p:nvPr/>
        </p:nvSpPr>
        <p:spPr>
          <a:xfrm>
            <a:off x="1049225" y="3725975"/>
            <a:ext cx="1950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las tablas nuevas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p75"/>
          <p:cNvSpPr txBox="1"/>
          <p:nvPr/>
        </p:nvSpPr>
        <p:spPr>
          <a:xfrm>
            <a:off x="3596550" y="3725975"/>
            <a:ext cx="1950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Hacemos los insert en NEW_CLASS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75"/>
          <p:cNvSpPr txBox="1"/>
          <p:nvPr/>
        </p:nvSpPr>
        <p:spPr>
          <a:xfrm>
            <a:off x="6143875" y="3725975"/>
            <a:ext cx="1950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Hacemos los insert en NEW_LEVEL_GAME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75"/>
          <p:cNvSpPr txBox="1"/>
          <p:nvPr/>
        </p:nvSpPr>
        <p:spPr>
          <a:xfrm>
            <a:off x="4364888" y="30206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75"/>
          <p:cNvSpPr txBox="1"/>
          <p:nvPr/>
        </p:nvSpPr>
        <p:spPr>
          <a:xfrm>
            <a:off x="6912188" y="30206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8" name="Google Shape;418;p75"/>
          <p:cNvSpPr txBox="1"/>
          <p:nvPr/>
        </p:nvSpPr>
        <p:spPr>
          <a:xfrm>
            <a:off x="1817525" y="30206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9" name="Google Shape;419;p75"/>
          <p:cNvSpPr txBox="1"/>
          <p:nvPr/>
        </p:nvSpPr>
        <p:spPr>
          <a:xfrm>
            <a:off x="457725" y="2059225"/>
            <a:ext cx="533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Abrimos una nueva pestaña de Script y agregamos las tablas, los insert y las consultas de las diapositivas anteriores: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0" name="Google Shape;420;p75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421" name="Google Shape;421;p7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2" name="Google Shape;422;p7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6"/>
          <p:cNvSpPr txBox="1"/>
          <p:nvPr/>
        </p:nvSpPr>
        <p:spPr>
          <a:xfrm>
            <a:off x="920325" y="454950"/>
            <a:ext cx="909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8" name="Google Shape;428;p76"/>
          <p:cNvSpPr txBox="1"/>
          <p:nvPr/>
        </p:nvSpPr>
        <p:spPr>
          <a:xfrm>
            <a:off x="1742700" y="481950"/>
            <a:ext cx="21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Hacemos los insert en NEW_CLASS. </a:t>
            </a:r>
            <a:endParaRPr b="1" i="0" sz="1400" u="none" cap="none" strike="noStrike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9" name="Google Shape;429;p76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430" name="Google Shape;430;p7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1" name="Google Shape;431;p7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2" name="Google Shape;43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9713" y="1264250"/>
            <a:ext cx="303847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188" y="1264238"/>
            <a:ext cx="2809875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6"/>
          <p:cNvSpPr/>
          <p:nvPr/>
        </p:nvSpPr>
        <p:spPr>
          <a:xfrm>
            <a:off x="4999877" y="3174025"/>
            <a:ext cx="1362900" cy="330600"/>
          </a:xfrm>
          <a:prstGeom prst="rect">
            <a:avLst/>
          </a:prstGeom>
          <a:noFill/>
          <a:ln cap="flat" cmpd="sng" w="952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7"/>
          <p:cNvSpPr txBox="1"/>
          <p:nvPr/>
        </p:nvSpPr>
        <p:spPr>
          <a:xfrm>
            <a:off x="920325" y="454950"/>
            <a:ext cx="909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77"/>
          <p:cNvSpPr txBox="1"/>
          <p:nvPr/>
        </p:nvSpPr>
        <p:spPr>
          <a:xfrm>
            <a:off x="1742700" y="481950"/>
            <a:ext cx="21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Creamos las tablas nuevas. </a:t>
            </a:r>
            <a:endParaRPr b="1" i="0" sz="1400" u="none" cap="none" strike="noStrike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1" name="Google Shape;441;p77"/>
          <p:cNvSpPr txBox="1"/>
          <p:nvPr/>
        </p:nvSpPr>
        <p:spPr>
          <a:xfrm>
            <a:off x="245075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2" name="Google Shape;442;p77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443" name="Google Shape;443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4" name="Google Shape;444;p7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5" name="Google Shape;44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88" y="1978250"/>
            <a:ext cx="8912476" cy="15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8"/>
          <p:cNvSpPr txBox="1"/>
          <p:nvPr/>
        </p:nvSpPr>
        <p:spPr>
          <a:xfrm>
            <a:off x="920325" y="454950"/>
            <a:ext cx="909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1742700" y="481950"/>
            <a:ext cx="21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Hacemos los insert en NEW_LEVEL_GAME </a:t>
            </a:r>
            <a:endParaRPr b="1" i="0" sz="1400" u="none" cap="none" strike="noStrike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78"/>
          <p:cNvSpPr txBox="1"/>
          <p:nvPr/>
        </p:nvSpPr>
        <p:spPr>
          <a:xfrm>
            <a:off x="245075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3" name="Google Shape;453;p78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454" name="Google Shape;454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5" name="Google Shape;455;p7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6" name="Google Shape;45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525" y="1995902"/>
            <a:ext cx="8817999" cy="145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525" y="2543475"/>
            <a:ext cx="152400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8"/>
          <p:cNvSpPr txBox="1"/>
          <p:nvPr/>
        </p:nvSpPr>
        <p:spPr>
          <a:xfrm>
            <a:off x="1024350" y="3981525"/>
            <a:ext cx="6015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Finalmente llegamos al resultado esperado, integrando una subconsulta dentro de una sentencia SQL INSERT.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UPDATE</a:t>
            </a:r>
            <a:r>
              <a:rPr b="1" i="0" lang="es-419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CON SUBCONSULTAS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4"/>
          <p:cNvSpPr/>
          <p:nvPr/>
        </p:nvSpPr>
        <p:spPr>
          <a:xfrm>
            <a:off x="764584" y="1705578"/>
            <a:ext cx="1452900" cy="6024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SUBLENGUAJE DML 2</a:t>
            </a:r>
            <a:endParaRPr b="0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" name="Google Shape;161;p44"/>
          <p:cNvSpPr/>
          <p:nvPr/>
        </p:nvSpPr>
        <p:spPr>
          <a:xfrm>
            <a:off x="3271363" y="1705575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DML CON SUBCONSULTAS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44"/>
          <p:cNvSpPr/>
          <p:nvPr/>
        </p:nvSpPr>
        <p:spPr>
          <a:xfrm>
            <a:off x="5560600" y="1718277"/>
            <a:ext cx="16578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INSERT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44"/>
          <p:cNvSpPr/>
          <p:nvPr/>
        </p:nvSpPr>
        <p:spPr>
          <a:xfrm>
            <a:off x="5560600" y="2123897"/>
            <a:ext cx="16578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UPDATE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" name="Google Shape;164;p44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4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6" name="Google Shape;166;p44" title="ícono de mapa de contenidos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4"/>
          <p:cNvSpPr/>
          <p:nvPr/>
        </p:nvSpPr>
        <p:spPr>
          <a:xfrm>
            <a:off x="5560600" y="2581097"/>
            <a:ext cx="16578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DELETE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8" name="Google Shape;168;p44"/>
          <p:cNvCxnSpPr/>
          <p:nvPr/>
        </p:nvCxnSpPr>
        <p:spPr>
          <a:xfrm>
            <a:off x="5246500" y="1718277"/>
            <a:ext cx="0" cy="1193400"/>
          </a:xfrm>
          <a:prstGeom prst="straightConnector1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69" name="Google Shape;169;p44"/>
          <p:cNvCxnSpPr>
            <a:stCxn id="160" idx="3"/>
          </p:cNvCxnSpPr>
          <p:nvPr/>
        </p:nvCxnSpPr>
        <p:spPr>
          <a:xfrm>
            <a:off x="2217484" y="2006778"/>
            <a:ext cx="889500" cy="4800"/>
          </a:xfrm>
          <a:prstGeom prst="straightConnector1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9" name="Google Shape;469;p80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b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Actualizaremos de forma masiva registros almacenados en la tabla NEW_CLASS.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70" name="Google Shape;470;p8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71" name="Google Shape;471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2" name="Google Shape;472;p8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81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478" name="Google Shape;478;p8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8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0" name="Google Shape;48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8725" y="794368"/>
            <a:ext cx="2778479" cy="29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7200" y="794375"/>
            <a:ext cx="3448339" cy="29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81"/>
          <p:cNvSpPr/>
          <p:nvPr/>
        </p:nvSpPr>
        <p:spPr>
          <a:xfrm>
            <a:off x="1614000" y="2990861"/>
            <a:ext cx="2653200" cy="587400"/>
          </a:xfrm>
          <a:prstGeom prst="rect">
            <a:avLst/>
          </a:prstGeom>
          <a:noFill/>
          <a:ln cap="flat" cmpd="sng" w="952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A9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1"/>
          <p:cNvSpPr txBox="1"/>
          <p:nvPr/>
        </p:nvSpPr>
        <p:spPr>
          <a:xfrm>
            <a:off x="1103250" y="3739550"/>
            <a:ext cx="713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actualizar al nivel 20  todos aquellos registros de la tabla NEW_CLASS que su identificador de id_level se encuentre dentro de la tabla NEW_LEVEL_GAME.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82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489" name="Google Shape;489;p8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0" name="Google Shape;490;p8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1" name="Google Shape;49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2525" y="1301175"/>
            <a:ext cx="68389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3"/>
          <p:cNvSpPr txBox="1"/>
          <p:nvPr/>
        </p:nvSpPr>
        <p:spPr>
          <a:xfrm>
            <a:off x="1461288" y="21375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Delete 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 Subconsultas</a:t>
            </a:r>
            <a:r>
              <a:rPr b="1" i="0" lang="es-419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2" name="Google Shape;502;p84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b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Eliminemos aquellas nuevas clases que no van a poder estar relacionados con ningún registro de la tabla NEW_LEVEL_GAME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3" name="Google Shape;503;p8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04" name="Google Shape;504;p8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5" name="Google Shape;505;p8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85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511" name="Google Shape;511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2" name="Google Shape;512;p8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" name="Google Shape;513;p85"/>
          <p:cNvSpPr txBox="1"/>
          <p:nvPr/>
        </p:nvSpPr>
        <p:spPr>
          <a:xfrm>
            <a:off x="918175" y="1078325"/>
            <a:ext cx="75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Continuemos con el ejemplo de las nuevas clases y niveles trabajados hasta el momento: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4" name="Google Shape;514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5300" y="1617724"/>
            <a:ext cx="2998089" cy="25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3525" y="1617725"/>
            <a:ext cx="2301775" cy="29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86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521" name="Google Shape;521;p8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2" name="Google Shape;522;p8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3" name="Google Shape;523;p86"/>
          <p:cNvSpPr txBox="1"/>
          <p:nvPr/>
        </p:nvSpPr>
        <p:spPr>
          <a:xfrm>
            <a:off x="917875" y="3290625"/>
            <a:ext cx="75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Generemos la sentencia para eliminar aquellas nuevas clases que no van a poder estar relacionados con ningún registro de la tabla NEW_LEVEL_GAME.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4" name="Google Shape;524;p86"/>
          <p:cNvSpPr txBox="1"/>
          <p:nvPr/>
        </p:nvSpPr>
        <p:spPr>
          <a:xfrm>
            <a:off x="1934175" y="1701950"/>
            <a:ext cx="63381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419" sz="155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DELETE FROM</a:t>
            </a:r>
            <a:r>
              <a:rPr b="0" i="0" lang="es-419" sz="15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1" lang="es-419" sz="15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NEW_CLASS</a:t>
            </a:r>
            <a:br>
              <a:rPr b="0" i="0" lang="es-419" sz="15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419" sz="155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-419" sz="15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id_level NOT IN (</a:t>
            </a:r>
            <a:r>
              <a:rPr b="0" i="0" lang="es-419" sz="155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b="0" i="0" lang="es-419" sz="15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id_level </a:t>
            </a:r>
            <a:endParaRPr b="0" i="0" sz="155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-419" sz="155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FROM</a:t>
            </a:r>
            <a:r>
              <a:rPr b="0" i="0" lang="es-419" sz="15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NEW_</a:t>
            </a:r>
            <a:r>
              <a:rPr b="0" i="1" lang="es-419" sz="15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LEVEL_GAME</a:t>
            </a:r>
            <a:r>
              <a:rPr b="0" i="0" lang="es-419" sz="15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87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530" name="Google Shape;530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1" name="Google Shape;531;p8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87"/>
          <p:cNvSpPr txBox="1"/>
          <p:nvPr/>
        </p:nvSpPr>
        <p:spPr>
          <a:xfrm>
            <a:off x="4242675" y="1307325"/>
            <a:ext cx="340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Puedes validar luego, directamente sobre la tabla NEW_CLASS, que los registros indicados hayan sido eliminados correctamente.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3" name="Google Shape;53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5025" y="1307313"/>
            <a:ext cx="2587650" cy="3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88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539" name="Google Shape;539;p8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0" name="Google Shape;540;p88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1" name="Google Shape;541;p8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88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Hasta ahora vimos diferentes operaciones DML con subconsultas de un solo nivel. ¿Crees que se pueden establecer en SQL más de una subconsulta anidada?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3" name="Google Shape;543;p88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¿SÍ o NO?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la encuesta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8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49" name="Google Shape;549;p8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8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89"/>
          <p:cNvSpPr txBox="1"/>
          <p:nvPr/>
        </p:nvSpPr>
        <p:spPr>
          <a:xfrm>
            <a:off x="1209200" y="2132425"/>
            <a:ext cx="656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Inserción y actualización de tablas II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2" name="Google Shape;552;p89"/>
          <p:cNvSpPr txBox="1"/>
          <p:nvPr/>
        </p:nvSpPr>
        <p:spPr>
          <a:xfrm>
            <a:off x="987300" y="4001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89"/>
          <p:cNvSpPr txBox="1"/>
          <p:nvPr/>
        </p:nvSpPr>
        <p:spPr>
          <a:xfrm>
            <a:off x="987300" y="3328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Realizaremos operaciones de inserción y actualización de tablas utilizando subconsultas.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INSERT 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 b="30255" l="12870" r="13540" t="0"/>
          <a:stretch/>
        </p:blipFill>
        <p:spPr>
          <a:xfrm>
            <a:off x="5488650" y="-27225"/>
            <a:ext cx="3655351" cy="51979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90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560" name="Google Shape;560;p9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1" name="Google Shape;561;p9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2" name="Google Shape;562;p90"/>
          <p:cNvSpPr txBox="1"/>
          <p:nvPr/>
        </p:nvSpPr>
        <p:spPr>
          <a:xfrm>
            <a:off x="501450" y="1081750"/>
            <a:ext cx="464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Inserción y actualización de tablas</a:t>
            </a:r>
            <a:endParaRPr b="1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90"/>
          <p:cNvSpPr txBox="1"/>
          <p:nvPr/>
        </p:nvSpPr>
        <p:spPr>
          <a:xfrm>
            <a:off x="457350" y="2235150"/>
            <a:ext cx="4577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Trabajaremos sobre la BD GAMERS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Crearemos una nueva tabla de juegos denominada ‘ADVERGAME’ donde agregaremos juegos de propaganda de empresa.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Crearemos a continuación 5 juegos nuevos en la tabla ADVERGAME.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Finalmente, insertaremos los registros correspondientes en la tabla ADVERCLASS, obteniendo mediante una subconsulta los id de las clase y niveles nuevos insertados.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5" name="Google Shape;565;p9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1"/>
          <p:cNvSpPr txBox="1"/>
          <p:nvPr/>
        </p:nvSpPr>
        <p:spPr>
          <a:xfrm>
            <a:off x="1461300" y="2226163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sz="35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1" name="Google Shape;571;p91"/>
          <p:cNvGrpSpPr/>
          <p:nvPr/>
        </p:nvGrpSpPr>
        <p:grpSpPr>
          <a:xfrm>
            <a:off x="4202550" y="1278135"/>
            <a:ext cx="738900" cy="738900"/>
            <a:chOff x="4202550" y="994173"/>
            <a:chExt cx="738900" cy="738900"/>
          </a:xfrm>
        </p:grpSpPr>
        <p:sp>
          <p:nvSpPr>
            <p:cNvPr id="572" name="Google Shape;572;p91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73" name="Google Shape;573;p91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2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9" name="Google Shape;579;p92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580" name="Google Shape;580;p92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1" name="Google Shape;581;p92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p92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92"/>
          <p:cNvSpPr txBox="1"/>
          <p:nvPr/>
        </p:nvSpPr>
        <p:spPr>
          <a:xfrm>
            <a:off x="649225" y="1827650"/>
            <a:ext cx="4947600" cy="2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Helvetica Neue"/>
              <a:buChar char="✓"/>
            </a:pPr>
            <a:r>
              <a:rPr lang="es-419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Subconsulta (update - delete)</a:t>
            </a:r>
            <a:r>
              <a:rPr lang="es-419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i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Diego Moisset de Espanes</a:t>
            </a:r>
            <a:endParaRPr i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0" i="0" lang="es-419" sz="135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Insertar datos en una tabla</a:t>
            </a:r>
            <a:r>
              <a:rPr b="0" i="0" lang="es-419" sz="135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Anner Barrena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0" i="0" lang="es-419" sz="135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Actualizar datos de una tabla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Anner Barrena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0" i="0" lang="es-419" sz="135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Eliminar filas de una tabla</a:t>
            </a:r>
            <a:r>
              <a:rPr b="0" i="0" lang="es-419" sz="135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Anner Barrena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4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4" name="Google Shape;594;p94"/>
          <p:cNvSpPr txBox="1"/>
          <p:nvPr/>
        </p:nvSpPr>
        <p:spPr>
          <a:xfrm>
            <a:off x="2109143" y="2571738"/>
            <a:ext cx="49257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 insert, update, delete.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Implementación de cada sentencia.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 insert, update, delete, complementadas con subconsultas.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Implementación del sublenguaje.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5"/>
          <p:cNvSpPr txBox="1"/>
          <p:nvPr/>
        </p:nvSpPr>
        <p:spPr>
          <a:xfrm>
            <a:off x="1280100" y="1863750"/>
            <a:ext cx="6583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r>
              <a:rPr b="1" lang="es-419" sz="4000">
                <a:solidFill>
                  <a:schemeClr val="lt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lt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para el</a:t>
            </a:r>
            <a:r>
              <a:rPr lang="es-419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-419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mundo real</a:t>
            </a:r>
            <a:r>
              <a:rPr lang="es-419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0" name="Google Shape;600;p95"/>
          <p:cNvSpPr/>
          <p:nvPr/>
        </p:nvSpPr>
        <p:spPr>
          <a:xfrm>
            <a:off x="5656300" y="2609900"/>
            <a:ext cx="1401119" cy="566994"/>
          </a:xfrm>
          <a:custGeom>
            <a:rect b="b" l="l" r="r" t="t"/>
            <a:pathLst>
              <a:path extrusionOk="0" fill="none" h="25116" w="33983">
                <a:moveTo>
                  <a:pt x="20882" y="2003"/>
                </a:moveTo>
                <a:cubicBezTo>
                  <a:pt x="16732" y="2689"/>
                  <a:pt x="12239" y="3105"/>
                  <a:pt x="8383" y="4993"/>
                </a:cubicBezTo>
                <a:cubicBezTo>
                  <a:pt x="6160" y="6084"/>
                  <a:pt x="4032" y="7964"/>
                  <a:pt x="2613" y="10035"/>
                </a:cubicBezTo>
                <a:cubicBezTo>
                  <a:pt x="77" y="13731"/>
                  <a:pt x="0" y="19871"/>
                  <a:pt x="4016" y="22533"/>
                </a:cubicBezTo>
                <a:cubicBezTo>
                  <a:pt x="5794" y="23716"/>
                  <a:pt x="7903" y="24269"/>
                  <a:pt x="9970" y="24570"/>
                </a:cubicBezTo>
                <a:cubicBezTo>
                  <a:pt x="13673" y="25115"/>
                  <a:pt x="17399" y="24635"/>
                  <a:pt x="20996" y="23647"/>
                </a:cubicBezTo>
                <a:cubicBezTo>
                  <a:pt x="26332" y="22186"/>
                  <a:pt x="30947" y="18914"/>
                  <a:pt x="32983" y="13422"/>
                </a:cubicBezTo>
                <a:cubicBezTo>
                  <a:pt x="33643" y="11641"/>
                  <a:pt x="33982" y="9612"/>
                  <a:pt x="33616" y="7716"/>
                </a:cubicBezTo>
                <a:cubicBezTo>
                  <a:pt x="33159" y="5355"/>
                  <a:pt x="31545" y="3814"/>
                  <a:pt x="29558" y="2727"/>
                </a:cubicBezTo>
                <a:cubicBezTo>
                  <a:pt x="24577" y="0"/>
                  <a:pt x="17953" y="191"/>
                  <a:pt x="12754" y="2132"/>
                </a:cubicBezTo>
                <a:cubicBezTo>
                  <a:pt x="7376" y="4142"/>
                  <a:pt x="359" y="8254"/>
                  <a:pt x="347" y="15073"/>
                </a:cubicBezTo>
                <a:cubicBezTo>
                  <a:pt x="344" y="18273"/>
                  <a:pt x="2289" y="20401"/>
                  <a:pt x="4768" y="22007"/>
                </a:cubicBezTo>
                <a:cubicBezTo>
                  <a:pt x="5988" y="22796"/>
                  <a:pt x="6991" y="23311"/>
                  <a:pt x="8322" y="23841"/>
                </a:cubicBezTo>
                <a:cubicBezTo>
                  <a:pt x="9760" y="24417"/>
                  <a:pt x="11194" y="24631"/>
                  <a:pt x="12682" y="24989"/>
                </a:cubicBezTo>
              </a:path>
            </a:pathLst>
          </a:custGeom>
          <a:noFill/>
          <a:ln cap="rnd" cmpd="sng" w="19050">
            <a:solidFill>
              <a:srgbClr val="DAEF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A9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46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Inserción de datos. 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1" name="Google Shape;181;p4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82" name="Google Shape;182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" name="Google Shape;183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7"/>
          <p:cNvSpPr txBox="1"/>
          <p:nvPr/>
        </p:nvSpPr>
        <p:spPr>
          <a:xfrm>
            <a:off x="-175" y="13754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40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INSERT INTO</a:t>
            </a:r>
            <a:r>
              <a:rPr b="0" i="0" lang="es-419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class (id_level,id_class,description) </a:t>
            </a:r>
            <a:r>
              <a:rPr b="0" i="0" lang="es-419" sz="140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b="0" i="0" lang="es-419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(1,999,‘Spain comedy’);</a:t>
            </a:r>
            <a:endParaRPr b="0" i="0" sz="14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9" name="Google Shape;18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663" y="1838174"/>
            <a:ext cx="7962326" cy="243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47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191" name="Google Shape;191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p47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48"/>
          <p:cNvGrpSpPr/>
          <p:nvPr/>
        </p:nvGrpSpPr>
        <p:grpSpPr>
          <a:xfrm>
            <a:off x="8445177" y="151015"/>
            <a:ext cx="514866" cy="524693"/>
            <a:chOff x="473351" y="619523"/>
            <a:chExt cx="738900" cy="738900"/>
          </a:xfrm>
        </p:grpSpPr>
        <p:sp>
          <p:nvSpPr>
            <p:cNvPr id="198" name="Google Shape;198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9" name="Google Shape;199;p4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48"/>
          <p:cNvSpPr txBox="1"/>
          <p:nvPr/>
        </p:nvSpPr>
        <p:spPr>
          <a:xfrm>
            <a:off x="1480950" y="3171875"/>
            <a:ext cx="591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observamos en la diapositiva anterior, el total de datos insertados en la tabla corresponde con el total de campos con la que fue declarada la misma.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48"/>
          <p:cNvSpPr txBox="1"/>
          <p:nvPr/>
        </p:nvSpPr>
        <p:spPr>
          <a:xfrm>
            <a:off x="1480950" y="2007625"/>
            <a:ext cx="6029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INSERT INTO</a:t>
            </a:r>
            <a:r>
              <a:rPr b="0" i="0" lang="es-419" sz="1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class (id_level, id_class, description) </a:t>
            </a:r>
            <a:endParaRPr b="0" i="0" sz="16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b="0" i="0" lang="es-419" sz="1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(1, 999, ‘Spain comedy’);</a:t>
            </a:r>
            <a:endParaRPr b="0" i="0" sz="1600" u="none" cap="none" strike="noStrike">
              <a:solidFill>
                <a:srgbClr val="5B9BD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Insertar datos parciales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